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Dosis"/>
      <p:regular r:id="rId13"/>
      <p:bold r:id="rId14"/>
    </p:embeddedFont>
    <p:embeddedFont>
      <p:font typeface="Montserra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9" roundtripDataSignature="AMtx7mhL/GSwSpqC3AMSzzOebje606Rs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BA6435-F0D7-483C-A618-222BCE22E0C1}">
  <a:tblStyle styleId="{C8BA6435-F0D7-483C-A618-222BCE22E0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Dosis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font" Target="fonts/Dosis-bold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2" name="Google Shape;6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dae0a0750_1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" name="Google Shape;79;gfdae0a0750_1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dae0a0750_1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fdae0a0750_1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dae0a0750_1_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" name="Google Shape;97;gfdae0a0750_1_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ddabd72d7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g13ddabd72d7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dae0a0750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gfdae0a0750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0f6edec7b9_0_4"/>
          <p:cNvSpPr txBox="1"/>
          <p:nvPr>
            <p:ph type="ctrTitle"/>
          </p:nvPr>
        </p:nvSpPr>
        <p:spPr>
          <a:xfrm>
            <a:off x="415606" y="992767"/>
            <a:ext cx="5588700" cy="24123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b="1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b="1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b="1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b="1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b="1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b="1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b="1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b="1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b="1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" name="Google Shape;15;g10f6edec7b9_0_4"/>
          <p:cNvSpPr txBox="1"/>
          <p:nvPr>
            <p:ph idx="1" type="subTitle"/>
          </p:nvPr>
        </p:nvSpPr>
        <p:spPr>
          <a:xfrm>
            <a:off x="415600" y="3540867"/>
            <a:ext cx="5588700" cy="12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" name="Google Shape;16;g10f6edec7b9_0_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0f6edec7b9_0_39"/>
          <p:cNvSpPr txBox="1"/>
          <p:nvPr>
            <p:ph hasCustomPrompt="1" type="title"/>
          </p:nvPr>
        </p:nvSpPr>
        <p:spPr>
          <a:xfrm>
            <a:off x="5004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g10f6edec7b9_0_39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g10f6edec7b9_0_3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0f6edec7b9_0_4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0f6edec7b9_0_45"/>
          <p:cNvSpPr txBox="1"/>
          <p:nvPr>
            <p:ph type="title"/>
          </p:nvPr>
        </p:nvSpPr>
        <p:spPr>
          <a:xfrm>
            <a:off x="242589" y="213297"/>
            <a:ext cx="105156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6" name="Google Shape;56;g10f6edec7b9_0_4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9250" lvl="0" marL="45720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indent="-3492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indent="-3492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indent="-3492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indent="-3492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indent="-3492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indent="-3492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indent="-3492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indent="-3492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/>
        </p:txBody>
      </p:sp>
      <p:sp>
        <p:nvSpPr>
          <p:cNvPr id="57" name="Google Shape;57;g10f6edec7b9_0_4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g10f6edec7b9_0_4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g10f6edec7b9_0_4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f6edec7b9_0_15"/>
          <p:cNvSpPr txBox="1"/>
          <p:nvPr>
            <p:ph type="title"/>
          </p:nvPr>
        </p:nvSpPr>
        <p:spPr>
          <a:xfrm>
            <a:off x="585800" y="593367"/>
            <a:ext cx="111909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" name="Google Shape;19;g10f6edec7b9_0_15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492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" name="Google Shape;20;g10f6edec7b9_0_1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f6edec7b9_0_8"/>
          <p:cNvSpPr txBox="1"/>
          <p:nvPr>
            <p:ph type="title"/>
          </p:nvPr>
        </p:nvSpPr>
        <p:spPr>
          <a:xfrm>
            <a:off x="933600" y="2867800"/>
            <a:ext cx="103248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b="1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b="1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b="1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b="1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b="1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b="1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b="1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"/>
              <a:buNone/>
              <a:defRPr b="1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3" name="Google Shape;23;g10f6edec7b9_0_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0f6edec7b9_0_11"/>
          <p:cNvSpPr txBox="1"/>
          <p:nvPr>
            <p:ph type="title"/>
          </p:nvPr>
        </p:nvSpPr>
        <p:spPr>
          <a:xfrm>
            <a:off x="585800" y="593367"/>
            <a:ext cx="111909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" name="Google Shape;26;g10f6edec7b9_0_1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492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" name="Google Shape;27;g10f6edec7b9_0_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f6edec7b9_0_19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g10f6edec7b9_0_19"/>
          <p:cNvSpPr txBox="1"/>
          <p:nvPr>
            <p:ph idx="1" type="body"/>
          </p:nvPr>
        </p:nvSpPr>
        <p:spPr>
          <a:xfrm>
            <a:off x="415600" y="2689900"/>
            <a:ext cx="5333100" cy="3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g10f6edec7b9_0_19"/>
          <p:cNvSpPr txBox="1"/>
          <p:nvPr>
            <p:ph idx="2" type="body"/>
          </p:nvPr>
        </p:nvSpPr>
        <p:spPr>
          <a:xfrm>
            <a:off x="6443200" y="2883767"/>
            <a:ext cx="5333100" cy="3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2" name="Google Shape;32;g10f6edec7b9_0_1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10f6edec7b9_0_25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6" name="Google Shape;36;g10f6edec7b9_0_25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" name="Google Shape;37;g10f6edec7b9_0_2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0f6edec7b9_0_29"/>
          <p:cNvSpPr txBox="1"/>
          <p:nvPr>
            <p:ph type="title"/>
          </p:nvPr>
        </p:nvSpPr>
        <p:spPr>
          <a:xfrm>
            <a:off x="1850800" y="701800"/>
            <a:ext cx="84903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Montserrat"/>
              <a:buNone/>
              <a:defRPr b="1" sz="55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0" name="Google Shape;40;g10f6edec7b9_0_2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0f6edec7b9_0_32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g10f6edec7b9_0_32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4" name="Google Shape;44;g10f6edec7b9_0_32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" name="Google Shape;45;g10f6edec7b9_0_32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6" name="Google Shape;46;g10f6edec7b9_0_3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0f6edec7b9_0_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g10f6edec7b9_0_0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g10f6edec7b9_0_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logo&#10;&#10;Description automatically generated" id="64" name="Google Shape;64;p1"/>
          <p:cNvPicPr preferRelativeResize="0"/>
          <p:nvPr/>
        </p:nvPicPr>
        <p:blipFill rotWithShape="1">
          <a:blip r:embed="rId3">
            <a:alphaModFix amt="52999"/>
          </a:blip>
          <a:srcRect b="0" l="0" r="62945" t="0"/>
          <a:stretch/>
        </p:blipFill>
        <p:spPr>
          <a:xfrm flipH="1">
            <a:off x="9117899" y="3211537"/>
            <a:ext cx="3042362" cy="342100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"/>
          <p:cNvSpPr txBox="1"/>
          <p:nvPr/>
        </p:nvSpPr>
        <p:spPr>
          <a:xfrm>
            <a:off x="505792" y="2431324"/>
            <a:ext cx="416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Avengers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"/>
          <p:cNvSpPr txBox="1"/>
          <p:nvPr/>
        </p:nvSpPr>
        <p:spPr>
          <a:xfrm>
            <a:off x="491875" y="3402025"/>
            <a:ext cx="4161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Materi Presentasi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7" name="Google Shape;67;p1"/>
          <p:cNvCxnSpPr/>
          <p:nvPr/>
        </p:nvCxnSpPr>
        <p:spPr>
          <a:xfrm>
            <a:off x="636494" y="3231896"/>
            <a:ext cx="2524500" cy="231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8" name="Google Shape;68;p1"/>
          <p:cNvSpPr txBox="1"/>
          <p:nvPr/>
        </p:nvSpPr>
        <p:spPr>
          <a:xfrm>
            <a:off x="505802" y="5284715"/>
            <a:ext cx="3225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(dipresentasikan setiap sesi mentoring)</a:t>
            </a:r>
            <a:endParaRPr b="0" i="0" sz="12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/>
        </p:nvSpPr>
        <p:spPr>
          <a:xfrm>
            <a:off x="1041725" y="1556625"/>
            <a:ext cx="10533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Main Metrics: Recall </a:t>
            </a:r>
            <a:endParaRPr b="1" sz="20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Supporting Metrics : </a:t>
            </a:r>
            <a:r>
              <a:rPr b="1" lang="en-US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Accuracy, </a:t>
            </a:r>
            <a:r>
              <a:rPr b="1" lang="en-US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Precision, F1-Score, </a:t>
            </a:r>
            <a:r>
              <a:rPr b="1" lang="en-US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AUC</a:t>
            </a:r>
            <a:endParaRPr b="1" i="0" sz="3000" u="none" cap="none" strike="noStrike">
              <a:solidFill>
                <a:schemeClr val="dk1"/>
              </a:solidFill>
            </a:endParaRPr>
          </a:p>
        </p:txBody>
      </p:sp>
      <p:sp>
        <p:nvSpPr>
          <p:cNvPr id="74" name="Google Shape;74;p2"/>
          <p:cNvSpPr txBox="1"/>
          <p:nvPr/>
        </p:nvSpPr>
        <p:spPr>
          <a:xfrm>
            <a:off x="1041720" y="696642"/>
            <a:ext cx="7352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Business Metrics</a:t>
            </a:r>
            <a:endParaRPr b="1" i="0" sz="3200" u="none" cap="none" strike="noStrike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" name="Google Shape;75;p2"/>
          <p:cNvSpPr txBox="1"/>
          <p:nvPr/>
        </p:nvSpPr>
        <p:spPr>
          <a:xfrm>
            <a:off x="1041725" y="3485800"/>
            <a:ext cx="10688100" cy="25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Dosis"/>
                <a:ea typeface="Dosis"/>
                <a:cs typeface="Dosis"/>
                <a:sym typeface="Dosis"/>
              </a:rPr>
              <a:t>Tujuan:</a:t>
            </a:r>
            <a:endParaRPr b="1" sz="18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Dosis"/>
                <a:ea typeface="Dosis"/>
                <a:cs typeface="Dosis"/>
                <a:sym typeface="Dosis"/>
              </a:rPr>
              <a:t>Ingin menghindari False Negative (FN), karena menghindari Customer yang dicap tidak Churn padahal seharusnya Churn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Dosis"/>
                <a:ea typeface="Dosis"/>
                <a:cs typeface="Dosis"/>
                <a:sym typeface="Dosis"/>
              </a:rPr>
              <a:t>Alasan:</a:t>
            </a:r>
            <a:endParaRPr b="1" sz="1800">
              <a:latin typeface="Dosis"/>
              <a:ea typeface="Dosis"/>
              <a:cs typeface="Dosis"/>
              <a:sym typeface="Dosis"/>
            </a:endParaRPr>
          </a:p>
          <a:p>
            <a:pPr indent="-3492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Dosis"/>
              <a:buChar char="-"/>
            </a:pPr>
            <a:r>
              <a:rPr lang="en-US" sz="19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Jika FN (False Negative) bernilai besar mengakibatkan terjadi penurunan revenue/pendapatan perusahaan</a:t>
            </a:r>
            <a:endParaRPr sz="19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92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Dosis"/>
              <a:buChar char="-"/>
            </a:pPr>
            <a:r>
              <a:rPr lang="en-US" sz="19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Jika FN (False Negative) bernilai besar, maka upaya untuk mencari customer/akuisisi customer akan memakan operational cost yang lebih besar dibandingkan mempertahankan pelanggan lama </a:t>
            </a:r>
            <a:endParaRPr sz="19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76" name="Google Shape;7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789" y="2585800"/>
            <a:ext cx="5535786" cy="75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dae0a0750_1_21"/>
          <p:cNvSpPr txBox="1"/>
          <p:nvPr/>
        </p:nvSpPr>
        <p:spPr>
          <a:xfrm>
            <a:off x="8655675" y="1398075"/>
            <a:ext cx="332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-"/>
            </a:pPr>
            <a:r>
              <a:t/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2" name="Google Shape;82;gfdae0a0750_1_21"/>
          <p:cNvSpPr txBox="1"/>
          <p:nvPr/>
        </p:nvSpPr>
        <p:spPr>
          <a:xfrm>
            <a:off x="1041720" y="696642"/>
            <a:ext cx="7352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Modeling</a:t>
            </a:r>
            <a:endParaRPr b="1" i="0" sz="3200" u="none" cap="none" strike="noStrike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gfdae0a0750_1_21"/>
          <p:cNvSpPr txBox="1"/>
          <p:nvPr/>
        </p:nvSpPr>
        <p:spPr>
          <a:xfrm>
            <a:off x="1041725" y="1398075"/>
            <a:ext cx="4240200" cy="51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Prediction Feature:</a:t>
            </a:r>
            <a:endParaRPr b="1"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CityTier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WarehouseToHome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HourSpendOnApp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SatisfactionScore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NumberOfAddress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Complain 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OrderCount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CashbackAmount_normalisasi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NumberOfDeviceRegistered_normalisasi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DaySinceLastOrder_normalisasi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std_Tenure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std_WarehouseToHome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MaritalStatus_Divorced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MaritalStatus_Married 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MaritalStatus_Single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Google Shape;84;gfdae0a0750_1_21"/>
          <p:cNvSpPr txBox="1"/>
          <p:nvPr/>
        </p:nvSpPr>
        <p:spPr>
          <a:xfrm>
            <a:off x="5936050" y="661875"/>
            <a:ext cx="4926900" cy="59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PreferredLoginDevice_Computer  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PreferredLoginDevice_Mobile Phone    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PreferedOrderCat_Fashion             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PreferedOrderCat_Grocery             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PreferedOrderCat_Laptop &amp; Accessory  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PreferedOrderCat_Mobile Phone        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PreferedOrderCat_Others    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Target Feature:</a:t>
            </a:r>
            <a:endParaRPr b="1"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Churn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Machine Learning Algorithm:</a:t>
            </a:r>
            <a:endParaRPr b="1" sz="20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-"/>
            </a:pPr>
            <a:r>
              <a:rPr lang="en-US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Logistic Regression</a:t>
            </a:r>
            <a:endParaRPr sz="20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K-Nearest Neighbor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Decision Tree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Random Forest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AdaBoost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-"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XGBoost. 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dae0a0750_1_62"/>
          <p:cNvSpPr txBox="1"/>
          <p:nvPr/>
        </p:nvSpPr>
        <p:spPr>
          <a:xfrm>
            <a:off x="1041720" y="696642"/>
            <a:ext cx="7352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Model Evaluation</a:t>
            </a:r>
            <a:endParaRPr b="1" i="0" sz="3200" u="none" cap="none" strike="noStrike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90" name="Google Shape;90;gfdae0a0750_1_62"/>
          <p:cNvGraphicFramePr/>
          <p:nvPr/>
        </p:nvGraphicFramePr>
        <p:xfrm>
          <a:off x="1614650" y="191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{C8BA6435-F0D7-483C-A618-222BCE22E0C1}</a:tableStyleId>
              </a:tblPr>
              <a:tblGrid>
                <a:gridCol w="2140175"/>
                <a:gridCol w="1336125"/>
                <a:gridCol w="1320375"/>
                <a:gridCol w="1414950"/>
                <a:gridCol w="1383425"/>
                <a:gridCol w="13676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Model 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Evaluation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Accuracy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Precision 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Recall 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F1-Score 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AUC 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Logistic Regression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0.78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0.42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0.88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0.57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0.82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K-Nearest Neighbor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0.88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0.58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0.90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0.71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0.89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Decision Tree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0.89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0.63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0.74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0.68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0.83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Random Forest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0.95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0.88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0.79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0.83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0.88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AdaBoost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0.90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0.67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0.80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0.73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0.86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XGBoost. 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0.96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0.90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0.86</a:t>
                      </a:r>
                      <a:endParaRPr b="1"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0.88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Dosis"/>
                          <a:ea typeface="Dosis"/>
                          <a:cs typeface="Dosis"/>
                          <a:sym typeface="Dosis"/>
                        </a:rPr>
                        <a:t>0.92</a:t>
                      </a:r>
                      <a:endParaRPr sz="1800"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91" name="Google Shape;91;gfdae0a0750_1_62"/>
          <p:cNvSpPr/>
          <p:nvPr/>
        </p:nvSpPr>
        <p:spPr>
          <a:xfrm>
            <a:off x="6543100" y="1677300"/>
            <a:ext cx="1150800" cy="3941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2012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fdae0a0750_1_62"/>
          <p:cNvSpPr/>
          <p:nvPr/>
        </p:nvSpPr>
        <p:spPr>
          <a:xfrm>
            <a:off x="1429350" y="4809400"/>
            <a:ext cx="9333300" cy="699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fdae0a0750_1_62"/>
          <p:cNvSpPr txBox="1"/>
          <p:nvPr/>
        </p:nvSpPr>
        <p:spPr>
          <a:xfrm>
            <a:off x="1041725" y="1281650"/>
            <a:ext cx="1053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Setelah dilakukan Hyperparameter Tuning:</a:t>
            </a:r>
            <a:endParaRPr b="1" i="0" sz="3000" u="none" cap="none" strike="noStrike">
              <a:solidFill>
                <a:schemeClr val="dk1"/>
              </a:solidFill>
            </a:endParaRPr>
          </a:p>
        </p:txBody>
      </p:sp>
      <p:sp>
        <p:nvSpPr>
          <p:cNvPr id="94" name="Google Shape;94;gfdae0a0750_1_62"/>
          <p:cNvSpPr txBox="1"/>
          <p:nvPr/>
        </p:nvSpPr>
        <p:spPr>
          <a:xfrm>
            <a:off x="1041725" y="5840950"/>
            <a:ext cx="10533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Evaluasi model menggunakan XGBoost cenderung menghasilkan nilai yang tinggi di semua matriks, baik itu Accuracy, Precision, F1-Score, AUC, dan terutama matrix Recall sebagai business matrix utama.</a:t>
            </a:r>
            <a:endParaRPr sz="20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dae0a0750_1_83"/>
          <p:cNvSpPr txBox="1"/>
          <p:nvPr/>
        </p:nvSpPr>
        <p:spPr>
          <a:xfrm>
            <a:off x="1041720" y="696642"/>
            <a:ext cx="7352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Confusion Matrix</a:t>
            </a:r>
            <a:endParaRPr b="1" i="0" sz="3200" u="none" cap="none" strike="noStrike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00" name="Google Shape;100;gfdae0a0750_1_83"/>
          <p:cNvGraphicFramePr/>
          <p:nvPr/>
        </p:nvGraphicFramePr>
        <p:xfrm>
          <a:off x="2627388" y="236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{C8BA6435-F0D7-483C-A618-222BCE22E0C1}</a:tableStyleId>
              </a:tblPr>
              <a:tblGrid>
                <a:gridCol w="1433825"/>
                <a:gridCol w="1433825"/>
                <a:gridCol w="1429300"/>
              </a:tblGrid>
              <a:tr h="74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Positif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Negatif</a:t>
                      </a:r>
                      <a:endParaRPr b="1" sz="1600"/>
                    </a:p>
                  </a:txBody>
                  <a:tcPr marT="91425" marB="91425" marR="91425" marL="91425"/>
                </a:tc>
              </a:tr>
              <a:tr h="74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Positif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/>
                        <a:t>1313</a:t>
                      </a:r>
                      <a:endParaRPr b="1" sz="2000"/>
                    </a:p>
                  </a:txBody>
                  <a:tcPr marT="91425" marB="91425" marR="91425" marL="91425">
                    <a:solidFill>
                      <a:srgbClr val="CC412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/>
                        <a:t>36</a:t>
                      </a:r>
                      <a:endParaRPr b="1" sz="2000"/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</a:tr>
              <a:tr h="714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Negatif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/>
                        <a:t>26</a:t>
                      </a:r>
                      <a:endParaRPr b="1"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/>
                        <a:t>230</a:t>
                      </a:r>
                      <a:endParaRPr b="1" sz="2000"/>
                    </a:p>
                  </a:txBody>
                  <a:tcPr marT="91425" marB="91425" marR="91425" marL="91425">
                    <a:solidFill>
                      <a:srgbClr val="E06666"/>
                    </a:solidFill>
                  </a:tcPr>
                </a:tc>
              </a:tr>
            </a:tbl>
          </a:graphicData>
        </a:graphic>
      </p:graphicFrame>
      <p:cxnSp>
        <p:nvCxnSpPr>
          <p:cNvPr id="101" name="Google Shape;101;gfdae0a0750_1_83"/>
          <p:cNvCxnSpPr/>
          <p:nvPr/>
        </p:nvCxnSpPr>
        <p:spPr>
          <a:xfrm>
            <a:off x="2633275" y="2378475"/>
            <a:ext cx="1419000" cy="72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gfdae0a0750_1_83"/>
          <p:cNvSpPr txBox="1"/>
          <p:nvPr/>
        </p:nvSpPr>
        <p:spPr>
          <a:xfrm>
            <a:off x="2846350" y="2290825"/>
            <a:ext cx="1419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Predicted </a:t>
            </a:r>
            <a:endParaRPr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Google Shape;103;gfdae0a0750_1_83"/>
          <p:cNvSpPr txBox="1"/>
          <p:nvPr/>
        </p:nvSpPr>
        <p:spPr>
          <a:xfrm>
            <a:off x="2320825" y="2721925"/>
            <a:ext cx="1419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Actual</a:t>
            </a:r>
            <a:endParaRPr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Google Shape;104;gfdae0a0750_1_83"/>
          <p:cNvSpPr txBox="1"/>
          <p:nvPr/>
        </p:nvSpPr>
        <p:spPr>
          <a:xfrm>
            <a:off x="7425550" y="2977475"/>
            <a:ext cx="30000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- True positive = 1313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- False Negative = 36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- False Positive = 26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- True Negative = 230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13ddabd72d7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975" y="1523550"/>
            <a:ext cx="8547600" cy="47835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13ddabd72d7_0_13"/>
          <p:cNvSpPr txBox="1"/>
          <p:nvPr/>
        </p:nvSpPr>
        <p:spPr>
          <a:xfrm>
            <a:off x="1041720" y="696642"/>
            <a:ext cx="7352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Feature Importance</a:t>
            </a:r>
            <a:endParaRPr b="1" sz="3200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dae0a0750_1_1"/>
          <p:cNvSpPr txBox="1"/>
          <p:nvPr/>
        </p:nvSpPr>
        <p:spPr>
          <a:xfrm>
            <a:off x="1041725" y="1887700"/>
            <a:ext cx="1053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Google Shape;116;gfdae0a0750_1_1"/>
          <p:cNvSpPr txBox="1"/>
          <p:nvPr/>
        </p:nvSpPr>
        <p:spPr>
          <a:xfrm>
            <a:off x="1041726" y="696650"/>
            <a:ext cx="8607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198A3"/>
                </a:solidFill>
                <a:latin typeface="Montserrat"/>
                <a:ea typeface="Montserrat"/>
                <a:cs typeface="Montserrat"/>
                <a:sym typeface="Montserrat"/>
              </a:rPr>
              <a:t>Business Insight &amp; Rekomendation</a:t>
            </a:r>
            <a:endParaRPr b="1" i="0" sz="3200" u="none" cap="none" strike="noStrike">
              <a:solidFill>
                <a:srgbClr val="0198A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gfdae0a0750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250" y="1649673"/>
            <a:ext cx="7352400" cy="411469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fdae0a0750_1_1"/>
          <p:cNvSpPr txBox="1"/>
          <p:nvPr/>
        </p:nvSpPr>
        <p:spPr>
          <a:xfrm>
            <a:off x="8025000" y="1693725"/>
            <a:ext cx="3543000" cy="4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●"/>
            </a:pPr>
            <a:r>
              <a:rPr b="1"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Tenure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Tenure merupakan feature terpenting dalam model. Dari insight tersebut, kita dapat m</a:t>
            </a: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emberikan rekomendasi bisnis berupa pemberian diskon, voucher, reward berupa barang, poin yang dapat ditukar menjadi e-money, dll. kepada customer sesuai kategori membership-nya, sehingga dapat meningkatkan aktivitas dan tenure mereka.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9" name="Google Shape;119;gfdae0a0750_1_1"/>
          <p:cNvSpPr/>
          <p:nvPr/>
        </p:nvSpPr>
        <p:spPr>
          <a:xfrm>
            <a:off x="2333700" y="1813950"/>
            <a:ext cx="5691300" cy="189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2020-04-28T06:06:52Z</dcterms:created>
  <dc:creator>msoffice5650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0x0101007A90A3EAE74D784A98B166F67BEEB090</vt:lpwstr>
  </property>
</Properties>
</file>